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9" r:id="rId2"/>
    <p:sldId id="1416" r:id="rId3"/>
    <p:sldId id="1417" r:id="rId4"/>
    <p:sldId id="1419" r:id="rId5"/>
    <p:sldId id="1418" r:id="rId6"/>
    <p:sldId id="1420" r:id="rId7"/>
    <p:sldId id="1421" r:id="rId8"/>
    <p:sldId id="1422" r:id="rId9"/>
    <p:sldId id="262" r:id="rId10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a Jineth Rodriguez Reyes" initials="AJRR" lastIdx="3" clrIdx="0">
    <p:extLst>
      <p:ext uri="{19B8F6BF-5375-455C-9EA6-DF929625EA0E}">
        <p15:presenceInfo xmlns:p15="http://schemas.microsoft.com/office/powerpoint/2012/main" userId="S::arodriguezr@ins.gov.co::ba13e2bd-aa42-4567-bf28-2b8d385d0ce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E4E6"/>
    <a:srgbClr val="DFDDED"/>
    <a:srgbClr val="00B0F0"/>
    <a:srgbClr val="006950"/>
    <a:srgbClr val="F42D63"/>
    <a:srgbClr val="0166CD"/>
    <a:srgbClr val="EE1E78"/>
    <a:srgbClr val="F7678D"/>
    <a:srgbClr val="2133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B52759-4B99-470B-B204-FFBCD7AFF4EF}" v="38" dt="2020-10-14T04:19:09.0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46" autoAdjust="0"/>
    <p:restoredTop sz="94249" autoAdjust="0"/>
  </p:normalViewPr>
  <p:slideViewPr>
    <p:cSldViewPr snapToGrid="0">
      <p:cViewPr varScale="1">
        <p:scale>
          <a:sx n="86" d="100"/>
          <a:sy n="86" d="100"/>
        </p:scale>
        <p:origin x="49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27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13EEF7-E320-504A-B82E-44218C3D9CAE}" type="datetimeFigureOut">
              <a:rPr lang="es-ES_tradnl" smtClean="0"/>
              <a:t>14/10/2020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CA705A-C9F8-FA4E-8672-B753276AF98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65564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CA705A-C9F8-FA4E-8672-B753276AF98F}" type="slidenum">
              <a:rPr lang="es-ES_tradnl" smtClean="0"/>
              <a:t>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29317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317ECE-DE93-4EA6-861F-3B204A19D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541319"/>
            <a:ext cx="9144000" cy="1662546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Título de la presentación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9D3FB3-359F-46C2-860A-1525058E02A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455886"/>
            <a:ext cx="9144000" cy="1769424"/>
          </a:xfrm>
        </p:spPr>
        <p:txBody>
          <a:bodyPr>
            <a:normAutofit/>
          </a:bodyPr>
          <a:lstStyle>
            <a:lvl1pPr marL="0" indent="0" algn="ctr">
              <a:buNone/>
              <a:defRPr sz="22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Incluir Presentador, </a:t>
            </a:r>
            <a:r>
              <a:rPr lang="es-CO" dirty="0"/>
              <a:t>Dependencia, Evento (Si corresponde), Fecha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63481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sional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4182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stig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0CE365-2412-40EC-A1F3-CF3447CAF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86230"/>
            <a:ext cx="10515600" cy="137945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E63BDAB-2BFA-454D-A372-B2C86A22BA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550025"/>
            <a:ext cx="5057775" cy="3657600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4244605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ordin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0CE365-2412-40EC-A1F3-CF3447CAF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86230"/>
            <a:ext cx="10515600" cy="137945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E63BDAB-2BFA-454D-A372-B2C86A22BA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550025"/>
            <a:ext cx="5057775" cy="3657600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88342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gil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0CE365-2412-40EC-A1F3-CF3447CAF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86230"/>
            <a:ext cx="10515600" cy="137945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E63BDAB-2BFA-454D-A372-B2C86A22BA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550025"/>
            <a:ext cx="5057775" cy="3657600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787032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erv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0CE365-2412-40EC-A1F3-CF3447CAF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86230"/>
            <a:ext cx="10515600" cy="137945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E63BDAB-2BFA-454D-A372-B2C86A22BA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550025"/>
            <a:ext cx="5057775" cy="3657600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369756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duc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0CE365-2412-40EC-A1F3-CF3447CAF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86230"/>
            <a:ext cx="10515600" cy="137945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E63BDAB-2BFA-454D-A372-B2C86A22BA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550025"/>
            <a:ext cx="5057775" cy="3657600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736840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acit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0CE365-2412-40EC-A1F3-CF3447CAF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86230"/>
            <a:ext cx="10515600" cy="137945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E63BDAB-2BFA-454D-A372-B2C86A22BA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550025"/>
            <a:ext cx="5057775" cy="3657600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842927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ido gráficas-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85C93513-D66E-0149-9161-ED47B765DED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8" y="0"/>
            <a:ext cx="12187263" cy="6858000"/>
          </a:xfrm>
          <a:prstGeom prst="rect">
            <a:avLst/>
          </a:prstGeom>
        </p:spPr>
      </p:pic>
      <p:sp>
        <p:nvSpPr>
          <p:cNvPr id="12" name="Título 8">
            <a:extLst>
              <a:ext uri="{FF2B5EF4-FFF2-40B4-BE49-F238E27FC236}">
                <a16:creationId xmlns:a16="http://schemas.microsoft.com/office/drawing/2014/main" id="{4CA13DDD-CD44-41D4-AEE4-9488B3181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5" y="390525"/>
            <a:ext cx="10782300" cy="40005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="1">
                <a:latin typeface="Helvetica" pitchFamily="2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13" name="Marcador de contenido 10">
            <a:extLst>
              <a:ext uri="{FF2B5EF4-FFF2-40B4-BE49-F238E27FC236}">
                <a16:creationId xmlns:a16="http://schemas.microsoft.com/office/drawing/2014/main" id="{A9340D9A-8862-4971-AE75-C277EA74601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57225" y="1114425"/>
            <a:ext cx="10782300" cy="51720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4090743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D9F9267-4CE5-48EE-8E58-1EABD078F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2C89073-E011-4938-80E8-B06957275F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72276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7" r:id="rId9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portalsivigila.ins.gov.co/Paginas/datos.aspx?cod=128" TargetMode="Externa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2B8BC-20E2-2C44-81F2-E88C22BF33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0418" y="2541319"/>
            <a:ext cx="8271164" cy="3142508"/>
          </a:xfrm>
        </p:spPr>
        <p:txBody>
          <a:bodyPr>
            <a:noAutofit/>
          </a:bodyPr>
          <a:lstStyle/>
          <a:p>
            <a:r>
              <a:rPr lang="es-ES_tradnl" sz="3200" dirty="0"/>
              <a:t>Gestión de la vigilancia en salud pública</a:t>
            </a:r>
            <a:br>
              <a:rPr lang="es-ES_tradnl" sz="3200" dirty="0"/>
            </a:br>
            <a:br>
              <a:rPr lang="es-ES_tradnl" sz="3200" dirty="0"/>
            </a:br>
            <a:r>
              <a:rPr lang="es-ES_tradnl" sz="3200" b="0" dirty="0"/>
              <a:t>Segundo semestre</a:t>
            </a:r>
            <a:br>
              <a:rPr lang="es-ES_tradnl" sz="3200" dirty="0"/>
            </a:br>
            <a:br>
              <a:rPr lang="es-ES_tradnl" sz="3200" dirty="0"/>
            </a:br>
            <a:endParaRPr lang="es-ES_tradnl" sz="3200" dirty="0"/>
          </a:p>
        </p:txBody>
      </p:sp>
    </p:spTree>
    <p:extLst>
      <p:ext uri="{BB962C8B-B14F-4D97-AF65-F5344CB8AC3E}">
        <p14:creationId xmlns:p14="http://schemas.microsoft.com/office/powerpoint/2010/main" val="3397491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E2DCAE3F-1BF1-475F-A203-833DDFC86C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6606636"/>
              </p:ext>
            </p:extLst>
          </p:nvPr>
        </p:nvGraphicFramePr>
        <p:xfrm>
          <a:off x="347693" y="790076"/>
          <a:ext cx="11325163" cy="5403904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347757">
                  <a:extLst>
                    <a:ext uri="{9D8B030D-6E8A-4147-A177-3AD203B41FA5}">
                      <a16:colId xmlns:a16="http://schemas.microsoft.com/office/drawing/2014/main" val="412404812"/>
                    </a:ext>
                  </a:extLst>
                </a:gridCol>
                <a:gridCol w="6029325">
                  <a:extLst>
                    <a:ext uri="{9D8B030D-6E8A-4147-A177-3AD203B41FA5}">
                      <a16:colId xmlns:a16="http://schemas.microsoft.com/office/drawing/2014/main" val="2134486143"/>
                    </a:ext>
                  </a:extLst>
                </a:gridCol>
                <a:gridCol w="3948081">
                  <a:extLst>
                    <a:ext uri="{9D8B030D-6E8A-4147-A177-3AD203B41FA5}">
                      <a16:colId xmlns:a16="http://schemas.microsoft.com/office/drawing/2014/main" val="2574125807"/>
                    </a:ext>
                  </a:extLst>
                </a:gridCol>
              </a:tblGrid>
              <a:tr h="1785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effectLst/>
                          <a:latin typeface="Arial Narrow" panose="020B0606020202030204" pitchFamily="34" charset="0"/>
                        </a:rPr>
                        <a:t>Subindicador</a:t>
                      </a:r>
                      <a:endParaRPr lang="es-CO" sz="18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effectLst/>
                          <a:latin typeface="Arial Narrow" panose="020B0606020202030204" pitchFamily="34" charset="0"/>
                        </a:rPr>
                        <a:t>Descripción</a:t>
                      </a:r>
                      <a:endParaRPr lang="es-CO" sz="18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effectLst/>
                          <a:latin typeface="Arial Narrow" panose="020B0606020202030204" pitchFamily="34" charset="0"/>
                        </a:rPr>
                        <a:t>Entrega</a:t>
                      </a:r>
                      <a:endParaRPr lang="es-CO" sz="18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0951593"/>
                  </a:ext>
                </a:extLst>
              </a:tr>
              <a:tr h="178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3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</a:rPr>
                        <a:t>Subindicador 1-1</a:t>
                      </a:r>
                      <a:endParaRPr lang="es-CO" sz="1300" dirty="0">
                        <a:solidFill>
                          <a:schemeClr val="accent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Arial Narrow" panose="020B0606020202030204" pitchFamily="34" charset="0"/>
                        </a:rPr>
                        <a:t>Equipo de respuesta inmediata para VSP</a:t>
                      </a:r>
                      <a:endParaRPr lang="es-CO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 Narrow" panose="020B0606020202030204" pitchFamily="34" charset="0"/>
                        </a:rPr>
                        <a:t>15-ene</a:t>
                      </a:r>
                      <a:endParaRPr lang="es-CO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244167113"/>
                  </a:ext>
                </a:extLst>
              </a:tr>
              <a:tr h="178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3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</a:rPr>
                        <a:t>Subindicador 1-2</a:t>
                      </a:r>
                      <a:endParaRPr lang="es-CO" sz="1300" dirty="0">
                        <a:solidFill>
                          <a:schemeClr val="accent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Arial Narrow" panose="020B0606020202030204" pitchFamily="34" charset="0"/>
                        </a:rPr>
                        <a:t>Disponibilidad del talento humano para VSP</a:t>
                      </a:r>
                      <a:endParaRPr lang="es-CO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 Narrow" panose="020B0606020202030204" pitchFamily="34" charset="0"/>
                        </a:rPr>
                        <a:t>16-ene</a:t>
                      </a:r>
                      <a:endParaRPr lang="es-CO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extLst>
                  <a:ext uri="{0D108BD9-81ED-4DB2-BD59-A6C34878D82A}">
                    <a16:rowId xmlns:a16="http://schemas.microsoft.com/office/drawing/2014/main" val="1273102207"/>
                  </a:ext>
                </a:extLst>
              </a:tr>
              <a:tr h="178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3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</a:rPr>
                        <a:t>Subindicador 1-3</a:t>
                      </a:r>
                      <a:endParaRPr lang="es-CO" sz="1300" dirty="0">
                        <a:solidFill>
                          <a:schemeClr val="accent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Arial Narrow" panose="020B0606020202030204" pitchFamily="34" charset="0"/>
                        </a:rPr>
                        <a:t>BAI UI sin notificación en 6 periodos consecutivos</a:t>
                      </a:r>
                      <a:endParaRPr lang="es-CO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 Narrow" panose="020B0606020202030204" pitchFamily="34" charset="0"/>
                        </a:rPr>
                        <a:t>Por periodo </a:t>
                      </a:r>
                      <a:endParaRPr lang="es-CO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extLst>
                  <a:ext uri="{0D108BD9-81ED-4DB2-BD59-A6C34878D82A}">
                    <a16:rowId xmlns:a16="http://schemas.microsoft.com/office/drawing/2014/main" val="1495755067"/>
                  </a:ext>
                </a:extLst>
              </a:tr>
              <a:tr h="178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3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</a:rPr>
                        <a:t>Subindicador 1-4</a:t>
                      </a:r>
                      <a:endParaRPr lang="es-CO" sz="1300" dirty="0">
                        <a:solidFill>
                          <a:schemeClr val="accent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Arial Narrow" panose="020B0606020202030204" pitchFamily="34" charset="0"/>
                        </a:rPr>
                        <a:t>Listado actualizado de red de notificadores</a:t>
                      </a:r>
                      <a:endParaRPr lang="es-CO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 Narrow" panose="020B0606020202030204" pitchFamily="34" charset="0"/>
                        </a:rPr>
                        <a:t>Por periodo </a:t>
                      </a:r>
                      <a:endParaRPr lang="es-CO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extLst>
                  <a:ext uri="{0D108BD9-81ED-4DB2-BD59-A6C34878D82A}">
                    <a16:rowId xmlns:a16="http://schemas.microsoft.com/office/drawing/2014/main" val="510015656"/>
                  </a:ext>
                </a:extLst>
              </a:tr>
              <a:tr h="178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3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</a:rPr>
                        <a:t>Subindicador 1-5</a:t>
                      </a:r>
                      <a:endParaRPr lang="es-CO" sz="1300" dirty="0">
                        <a:solidFill>
                          <a:schemeClr val="accent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Arial Narrow" panose="020B0606020202030204" pitchFamily="34" charset="0"/>
                        </a:rPr>
                        <a:t>Envío copia de seguridad por periodo epidemiológico</a:t>
                      </a:r>
                      <a:endParaRPr lang="es-CO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 Narrow" panose="020B0606020202030204" pitchFamily="34" charset="0"/>
                        </a:rPr>
                        <a:t>Por periodo </a:t>
                      </a:r>
                      <a:endParaRPr lang="es-CO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extLst>
                  <a:ext uri="{0D108BD9-81ED-4DB2-BD59-A6C34878D82A}">
                    <a16:rowId xmlns:a16="http://schemas.microsoft.com/office/drawing/2014/main" val="5049436"/>
                  </a:ext>
                </a:extLst>
              </a:tr>
              <a:tr h="178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3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</a:rPr>
                        <a:t>Subindicador 1-6</a:t>
                      </a:r>
                      <a:endParaRPr lang="es-CO" sz="1300" dirty="0">
                        <a:solidFill>
                          <a:schemeClr val="accent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Arial Narrow" panose="020B0606020202030204" pitchFamily="34" charset="0"/>
                        </a:rPr>
                        <a:t>Envío Reporte PNS</a:t>
                      </a:r>
                      <a:endParaRPr lang="es-CO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 Narrow" panose="020B0606020202030204" pitchFamily="34" charset="0"/>
                        </a:rPr>
                        <a:t>Por periodo </a:t>
                      </a:r>
                      <a:endParaRPr lang="es-CO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extLst>
                  <a:ext uri="{0D108BD9-81ED-4DB2-BD59-A6C34878D82A}">
                    <a16:rowId xmlns:a16="http://schemas.microsoft.com/office/drawing/2014/main" val="2911002198"/>
                  </a:ext>
                </a:extLst>
              </a:tr>
              <a:tr h="2595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3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</a:rPr>
                        <a:t>Subindicador 1-7</a:t>
                      </a:r>
                      <a:endParaRPr lang="es-CO" sz="1300" dirty="0">
                        <a:solidFill>
                          <a:schemeClr val="accent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Arial Narrow" panose="020B0606020202030204" pitchFamily="34" charset="0"/>
                        </a:rPr>
                        <a:t>Directorio actualizado de personal </a:t>
                      </a:r>
                      <a:r>
                        <a:rPr lang="es-ES" sz="1400" dirty="0" err="1">
                          <a:effectLst/>
                          <a:latin typeface="Arial Narrow" panose="020B0606020202030204" pitchFamily="34" charset="0"/>
                        </a:rPr>
                        <a:t>Sivigila</a:t>
                      </a:r>
                      <a:r>
                        <a:rPr lang="es-ES" sz="1400" dirty="0">
                          <a:effectLst/>
                          <a:latin typeface="Arial Narrow" panose="020B0606020202030204" pitchFamily="34" charset="0"/>
                        </a:rPr>
                        <a:t>, Coordinador VSP y Secretario de Salud</a:t>
                      </a:r>
                      <a:endParaRPr lang="es-CO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 Narrow" panose="020B0606020202030204" pitchFamily="34" charset="0"/>
                        </a:rPr>
                        <a:t>Por periodo </a:t>
                      </a:r>
                      <a:endParaRPr lang="es-CO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extLst>
                  <a:ext uri="{0D108BD9-81ED-4DB2-BD59-A6C34878D82A}">
                    <a16:rowId xmlns:a16="http://schemas.microsoft.com/office/drawing/2014/main" val="3164184621"/>
                  </a:ext>
                </a:extLst>
              </a:tr>
              <a:tr h="178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3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</a:rPr>
                        <a:t>Subindicador 1-8</a:t>
                      </a:r>
                      <a:endParaRPr lang="es-CO" sz="1300" dirty="0">
                        <a:solidFill>
                          <a:schemeClr val="accent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Arial Narrow" panose="020B0606020202030204" pitchFamily="34" charset="0"/>
                        </a:rPr>
                        <a:t>Actualizar de soportes visitas potenciales operadores</a:t>
                      </a:r>
                      <a:endParaRPr lang="es-CO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 Narrow" panose="020B0606020202030204" pitchFamily="34" charset="0"/>
                        </a:rPr>
                        <a:t>Por periodo </a:t>
                      </a:r>
                      <a:endParaRPr lang="es-CO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extLst>
                  <a:ext uri="{0D108BD9-81ED-4DB2-BD59-A6C34878D82A}">
                    <a16:rowId xmlns:a16="http://schemas.microsoft.com/office/drawing/2014/main" val="1495198176"/>
                  </a:ext>
                </a:extLst>
              </a:tr>
              <a:tr h="2595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3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</a:rPr>
                        <a:t>Subindicador 1-9</a:t>
                      </a:r>
                      <a:endParaRPr lang="es-CO" sz="1300" dirty="0">
                        <a:solidFill>
                          <a:schemeClr val="accent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Arial Narrow" panose="020B0606020202030204" pitchFamily="34" charset="0"/>
                        </a:rPr>
                        <a:t>Entrega de RIPS</a:t>
                      </a:r>
                      <a:endParaRPr lang="es-CO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 Narrow" panose="020B0606020202030204" pitchFamily="34" charset="0"/>
                        </a:rPr>
                        <a:t>25 de cada mes</a:t>
                      </a:r>
                      <a:endParaRPr lang="es-CO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extLst>
                  <a:ext uri="{0D108BD9-81ED-4DB2-BD59-A6C34878D82A}">
                    <a16:rowId xmlns:a16="http://schemas.microsoft.com/office/drawing/2014/main" val="2134032098"/>
                  </a:ext>
                </a:extLst>
              </a:tr>
              <a:tr h="178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</a:rPr>
                        <a:t>Subindicador 1-10</a:t>
                      </a:r>
                      <a:endParaRPr lang="es-CO" sz="1300">
                        <a:solidFill>
                          <a:schemeClr val="accent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Arial Narrow" panose="020B0606020202030204" pitchFamily="34" charset="0"/>
                        </a:rPr>
                        <a:t>Informe Semestral Bajo peso al nacer</a:t>
                      </a:r>
                      <a:endParaRPr lang="es-CO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tc row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Arial Narrow" panose="020B0606020202030204" pitchFamily="34" charset="0"/>
                        </a:rPr>
                        <a:t>Informe anual (todos los eventos) de 2018: 10 de mayo del 2019.</a:t>
                      </a:r>
                      <a:br>
                        <a:rPr lang="es-ES" sz="1400" dirty="0">
                          <a:effectLst/>
                          <a:latin typeface="Arial Narrow" panose="020B0606020202030204" pitchFamily="34" charset="0"/>
                        </a:rPr>
                      </a:br>
                      <a:r>
                        <a:rPr lang="es-ES" sz="1400" dirty="0">
                          <a:effectLst/>
                          <a:latin typeface="Arial Narrow" panose="020B0606020202030204" pitchFamily="34" charset="0"/>
                        </a:rPr>
                        <a:t>- Informes trimestrales: 26 de abril y 18 de octubre del 2019</a:t>
                      </a:r>
                      <a:br>
                        <a:rPr lang="es-ES" sz="1400" dirty="0">
                          <a:effectLst/>
                          <a:latin typeface="Arial Narrow" panose="020B0606020202030204" pitchFamily="34" charset="0"/>
                        </a:rPr>
                      </a:br>
                      <a:r>
                        <a:rPr lang="es-ES" sz="1400" dirty="0">
                          <a:effectLst/>
                          <a:latin typeface="Arial Narrow" panose="020B0606020202030204" pitchFamily="34" charset="0"/>
                        </a:rPr>
                        <a:t>- Informes semestrales: 9 de agosto del 2019.</a:t>
                      </a:r>
                      <a:br>
                        <a:rPr lang="es-ES" sz="1400" dirty="0">
                          <a:effectLst/>
                          <a:latin typeface="Arial Narrow" panose="020B0606020202030204" pitchFamily="34" charset="0"/>
                        </a:rPr>
                      </a:br>
                      <a:r>
                        <a:rPr lang="es-ES" sz="1400" dirty="0">
                          <a:effectLst/>
                          <a:latin typeface="Arial Narrow" panose="020B0606020202030204" pitchFamily="34" charset="0"/>
                        </a:rPr>
                        <a:t>- Informe anual (todos los eventos) de 2019: 8 de mayo del 2020</a:t>
                      </a:r>
                      <a:endParaRPr lang="es-CO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extLst>
                  <a:ext uri="{0D108BD9-81ED-4DB2-BD59-A6C34878D82A}">
                    <a16:rowId xmlns:a16="http://schemas.microsoft.com/office/drawing/2014/main" val="1943343727"/>
                  </a:ext>
                </a:extLst>
              </a:tr>
              <a:tr h="2595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3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</a:rPr>
                        <a:t>Subindicador 1-11</a:t>
                      </a:r>
                      <a:endParaRPr lang="es-CO" sz="1300" dirty="0">
                        <a:solidFill>
                          <a:schemeClr val="accent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Arial Narrow" panose="020B0606020202030204" pitchFamily="34" charset="0"/>
                        </a:rPr>
                        <a:t>Informe Trimestral Desnutrición aguda - moderada y severa en menores de 5 años</a:t>
                      </a:r>
                      <a:endParaRPr lang="es-CO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1577615"/>
                  </a:ext>
                </a:extLst>
              </a:tr>
              <a:tr h="178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3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</a:rPr>
                        <a:t>Subindicador 1-12</a:t>
                      </a:r>
                      <a:endParaRPr lang="es-CO" sz="1300" dirty="0">
                        <a:solidFill>
                          <a:schemeClr val="accent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Arial Narrow" panose="020B0606020202030204" pitchFamily="34" charset="0"/>
                        </a:rPr>
                        <a:t>Informe Trimestral Dengue</a:t>
                      </a:r>
                      <a:endParaRPr lang="es-CO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673923"/>
                  </a:ext>
                </a:extLst>
              </a:tr>
              <a:tr h="178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3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</a:rPr>
                        <a:t>Subindicador 1-13</a:t>
                      </a:r>
                      <a:endParaRPr lang="es-CO" sz="1300" dirty="0">
                        <a:solidFill>
                          <a:schemeClr val="accent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Arial Narrow" panose="020B0606020202030204" pitchFamily="34" charset="0"/>
                        </a:rPr>
                        <a:t>Informe semestral IAAS (IAD y CAB)</a:t>
                      </a:r>
                      <a:endParaRPr lang="es-CO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4439629"/>
                  </a:ext>
                </a:extLst>
              </a:tr>
              <a:tr h="178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3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</a:rPr>
                        <a:t>Subindicador 1-14</a:t>
                      </a:r>
                      <a:endParaRPr lang="es-CO" sz="1300" dirty="0">
                        <a:solidFill>
                          <a:schemeClr val="accent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Arial Narrow" panose="020B0606020202030204" pitchFamily="34" charset="0"/>
                        </a:rPr>
                        <a:t>Informe Trimestral integrado Maternidad segura</a:t>
                      </a:r>
                      <a:endParaRPr lang="es-CO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692865"/>
                  </a:ext>
                </a:extLst>
              </a:tr>
              <a:tr h="178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3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</a:rPr>
                        <a:t>Subindicador 1-15</a:t>
                      </a:r>
                      <a:endParaRPr lang="es-CO" sz="1300" dirty="0">
                        <a:solidFill>
                          <a:schemeClr val="accent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Arial Narrow" panose="020B0606020202030204" pitchFamily="34" charset="0"/>
                        </a:rPr>
                        <a:t>Informe Semestral Leptospirosis</a:t>
                      </a:r>
                      <a:endParaRPr lang="es-CO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99146"/>
                  </a:ext>
                </a:extLst>
              </a:tr>
              <a:tr h="178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3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</a:rPr>
                        <a:t>Subindicador 1-16</a:t>
                      </a:r>
                      <a:endParaRPr lang="es-CO" sz="1300" dirty="0">
                        <a:solidFill>
                          <a:schemeClr val="accent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Arial Narrow" panose="020B0606020202030204" pitchFamily="34" charset="0"/>
                        </a:rPr>
                        <a:t>Informe Semestral Malaria</a:t>
                      </a:r>
                      <a:endParaRPr lang="es-CO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7306428"/>
                  </a:ext>
                </a:extLst>
              </a:tr>
              <a:tr h="178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3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</a:rPr>
                        <a:t>Subindicador 1-17</a:t>
                      </a:r>
                      <a:endParaRPr lang="es-CO" sz="1300" dirty="0">
                        <a:solidFill>
                          <a:schemeClr val="accent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Arial Narrow" panose="020B0606020202030204" pitchFamily="34" charset="0"/>
                        </a:rPr>
                        <a:t>Informe Trimestral PFA</a:t>
                      </a:r>
                      <a:endParaRPr lang="es-CO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0487331"/>
                  </a:ext>
                </a:extLst>
              </a:tr>
              <a:tr h="178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3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</a:rPr>
                        <a:t>Subindicador 1-18</a:t>
                      </a:r>
                      <a:endParaRPr lang="es-CO" sz="1300" dirty="0">
                        <a:solidFill>
                          <a:schemeClr val="accent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Arial Narrow" panose="020B0606020202030204" pitchFamily="34" charset="0"/>
                        </a:rPr>
                        <a:t>Informe Trimestral Sarampión - Rubeola - SRC</a:t>
                      </a:r>
                      <a:endParaRPr lang="es-CO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026234"/>
                  </a:ext>
                </a:extLst>
              </a:tr>
              <a:tr h="2991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3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</a:rPr>
                        <a:t>Subindicador 1-19</a:t>
                      </a:r>
                      <a:endParaRPr lang="es-CO" sz="1300" dirty="0">
                        <a:solidFill>
                          <a:schemeClr val="accent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Arial Narrow" panose="020B0606020202030204" pitchFamily="34" charset="0"/>
                        </a:rPr>
                        <a:t>Informe Anual Tuberculosis - Tuberculosis fármaco resistente - Lepra</a:t>
                      </a:r>
                      <a:endParaRPr lang="es-CO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1686151"/>
                  </a:ext>
                </a:extLst>
              </a:tr>
              <a:tr h="2595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3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</a:rPr>
                        <a:t>Subindicador 1-20</a:t>
                      </a:r>
                      <a:endParaRPr lang="es-CO" sz="1300" dirty="0">
                        <a:solidFill>
                          <a:schemeClr val="accent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Arial Narrow" panose="020B0606020202030204" pitchFamily="34" charset="0"/>
                        </a:rPr>
                        <a:t>Informe consolidado anual</a:t>
                      </a:r>
                      <a:endParaRPr lang="es-CO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Arial Narrow" panose="020B0606020202030204" pitchFamily="34" charset="0"/>
                        </a:rPr>
                        <a:t>8 de mayo 2020 </a:t>
                      </a:r>
                      <a:endParaRPr lang="es-CO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extLst>
                  <a:ext uri="{0D108BD9-81ED-4DB2-BD59-A6C34878D82A}">
                    <a16:rowId xmlns:a16="http://schemas.microsoft.com/office/drawing/2014/main" val="2976039688"/>
                  </a:ext>
                </a:extLst>
              </a:tr>
              <a:tr h="178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3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</a:rPr>
                        <a:t>Subindicador 1-21</a:t>
                      </a:r>
                      <a:endParaRPr lang="es-CO" sz="1300" dirty="0">
                        <a:solidFill>
                          <a:schemeClr val="accent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Arial Narrow" panose="020B0606020202030204" pitchFamily="34" charset="0"/>
                        </a:rPr>
                        <a:t>Informe asistencias técnicas</a:t>
                      </a:r>
                      <a:endParaRPr lang="es-CO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Arial Narrow" panose="020B0606020202030204" pitchFamily="34" charset="0"/>
                        </a:rPr>
                        <a:t>Semestral</a:t>
                      </a:r>
                      <a:endParaRPr lang="es-CO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extLst>
                  <a:ext uri="{0D108BD9-81ED-4DB2-BD59-A6C34878D82A}">
                    <a16:rowId xmlns:a16="http://schemas.microsoft.com/office/drawing/2014/main" val="3333729654"/>
                  </a:ext>
                </a:extLst>
              </a:tr>
              <a:tr h="178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3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</a:rPr>
                        <a:t>Subindicador 1-22</a:t>
                      </a:r>
                      <a:endParaRPr lang="es-CO" sz="1300" dirty="0">
                        <a:solidFill>
                          <a:schemeClr val="accent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Arial Narrow" panose="020B0606020202030204" pitchFamily="34" charset="0"/>
                        </a:rPr>
                        <a:t>Encuesta capacidades básicas en gestión de riesgo</a:t>
                      </a:r>
                      <a:endParaRPr lang="es-CO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Arial Narrow" panose="020B0606020202030204" pitchFamily="34" charset="0"/>
                        </a:rPr>
                        <a:t>Trimestral</a:t>
                      </a:r>
                      <a:endParaRPr lang="es-CO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/>
                </a:tc>
                <a:extLst>
                  <a:ext uri="{0D108BD9-81ED-4DB2-BD59-A6C34878D82A}">
                    <a16:rowId xmlns:a16="http://schemas.microsoft.com/office/drawing/2014/main" val="1312992572"/>
                  </a:ext>
                </a:extLst>
              </a:tr>
              <a:tr h="178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3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</a:rPr>
                        <a:t>Subindicador 1-23</a:t>
                      </a:r>
                      <a:endParaRPr lang="es-CO" sz="1300" dirty="0">
                        <a:solidFill>
                          <a:schemeClr val="accent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Arial Narrow" panose="020B0606020202030204" pitchFamily="34" charset="0"/>
                        </a:rPr>
                        <a:t>Informe Vigilancia Integrada de la mortalidad </a:t>
                      </a:r>
                      <a:endParaRPr lang="es-CO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CO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6795089"/>
                  </a:ext>
                </a:extLst>
              </a:tr>
            </a:tbl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id="{6CF2C205-CC24-4330-AF36-7BDB63E2A131}"/>
              </a:ext>
            </a:extLst>
          </p:cNvPr>
          <p:cNvSpPr/>
          <p:nvPr/>
        </p:nvSpPr>
        <p:spPr>
          <a:xfrm>
            <a:off x="3371570" y="120153"/>
            <a:ext cx="5277407" cy="4420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23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Indicadores de cumplimiento a lineamientos</a:t>
            </a:r>
            <a:endParaRPr lang="es-CO" sz="2300" dirty="0">
              <a:solidFill>
                <a:schemeClr val="accent1">
                  <a:lumMod val="75000"/>
                </a:schemeClr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217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E2DCAE3F-1BF1-475F-A203-833DDFC86C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094775"/>
              </p:ext>
            </p:extLst>
          </p:nvPr>
        </p:nvGraphicFramePr>
        <p:xfrm>
          <a:off x="347691" y="562197"/>
          <a:ext cx="11682384" cy="5906883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390268">
                  <a:extLst>
                    <a:ext uri="{9D8B030D-6E8A-4147-A177-3AD203B41FA5}">
                      <a16:colId xmlns:a16="http://schemas.microsoft.com/office/drawing/2014/main" val="412404812"/>
                    </a:ext>
                  </a:extLst>
                </a:gridCol>
                <a:gridCol w="6337411">
                  <a:extLst>
                    <a:ext uri="{9D8B030D-6E8A-4147-A177-3AD203B41FA5}">
                      <a16:colId xmlns:a16="http://schemas.microsoft.com/office/drawing/2014/main" val="2134486143"/>
                    </a:ext>
                  </a:extLst>
                </a:gridCol>
                <a:gridCol w="3954705">
                  <a:extLst>
                    <a:ext uri="{9D8B030D-6E8A-4147-A177-3AD203B41FA5}">
                      <a16:colId xmlns:a16="http://schemas.microsoft.com/office/drawing/2014/main" val="2574125807"/>
                    </a:ext>
                  </a:extLst>
                </a:gridCol>
              </a:tblGrid>
              <a:tr h="3179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effectLst/>
                          <a:latin typeface="Arial Narrow" panose="020B0606020202030204" pitchFamily="34" charset="0"/>
                        </a:rPr>
                        <a:t>Subindicador</a:t>
                      </a:r>
                      <a:endParaRPr lang="es-CO" sz="18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effectLst/>
                          <a:latin typeface="Arial Narrow" panose="020B0606020202030204" pitchFamily="34" charset="0"/>
                        </a:rPr>
                        <a:t>Descripción</a:t>
                      </a:r>
                      <a:endParaRPr lang="es-CO" sz="18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effectLst/>
                          <a:latin typeface="Arial Narrow" panose="020B0606020202030204" pitchFamily="34" charset="0"/>
                        </a:rPr>
                        <a:t>Entrega</a:t>
                      </a:r>
                      <a:endParaRPr lang="es-CO" sz="18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0951593"/>
                  </a:ext>
                </a:extLst>
              </a:tr>
              <a:tr h="17853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kern="12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Subindicador 2-1</a:t>
                      </a:r>
                    </a:p>
                  </a:txBody>
                  <a:tcPr marL="44450" marR="4445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3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Definición exposición grave en vigilancia integrada de la rabia humana</a:t>
                      </a:r>
                      <a:endParaRPr lang="es-CO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Trimestral</a:t>
                      </a:r>
                      <a:endParaRPr lang="es-CO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244167113"/>
                  </a:ext>
                </a:extLst>
              </a:tr>
              <a:tr h="17853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kern="12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Subindicador 2-2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3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Definición exposición leve en vigilancia integrada de la rabia humana</a:t>
                      </a:r>
                      <a:endParaRPr lang="es-CO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Trimestral</a:t>
                      </a:r>
                      <a:endParaRPr lang="es-CO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273102207"/>
                  </a:ext>
                </a:extLst>
              </a:tr>
              <a:tr h="17853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kern="12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Subindicador 2-3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3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Porcentaje Leptospirosis sospechosos</a:t>
                      </a:r>
                      <a:endParaRPr lang="es-CO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Trimestral</a:t>
                      </a:r>
                      <a:endParaRPr lang="es-CO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495755067"/>
                  </a:ext>
                </a:extLst>
              </a:tr>
              <a:tr h="17853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kern="120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Subindicador 2-4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3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Porcentaje Leptospirosis nexo epidemiológico</a:t>
                      </a:r>
                      <a:endParaRPr lang="es-CO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NA: Aun no se han realizado laboratorios por parte del nivel nacional </a:t>
                      </a:r>
                      <a:endParaRPr lang="es-CO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510015656"/>
                  </a:ext>
                </a:extLst>
              </a:tr>
              <a:tr h="17853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kern="12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Subindicador 2-5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3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Porcentaje de confirmación dengue</a:t>
                      </a:r>
                      <a:endParaRPr lang="es-CO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Trimestral</a:t>
                      </a:r>
                      <a:endParaRPr lang="es-CO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5049436"/>
                  </a:ext>
                </a:extLst>
              </a:tr>
              <a:tr h="17853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kern="12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Subindicador 2-6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3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Porcentaje de confirmación dengue grave</a:t>
                      </a:r>
                      <a:endParaRPr lang="es-CO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Trimestral</a:t>
                      </a:r>
                      <a:endParaRPr lang="es-CO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911002198"/>
                  </a:ext>
                </a:extLst>
              </a:tr>
              <a:tr h="25954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kern="12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Subindicador 2-7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3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Focos realizados para forma clínica (L. cutánea)</a:t>
                      </a:r>
                      <a:endParaRPr lang="es-CO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Trimestral</a:t>
                      </a:r>
                      <a:endParaRPr lang="es-CO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64184621"/>
                  </a:ext>
                </a:extLst>
              </a:tr>
              <a:tr h="17853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kern="12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Subindicador 2-8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3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Focos realizados para forma clínica (L. mucosa)</a:t>
                      </a:r>
                      <a:endParaRPr lang="es-CO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Trimestral</a:t>
                      </a:r>
                      <a:endParaRPr lang="es-CO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495198176"/>
                  </a:ext>
                </a:extLst>
              </a:tr>
              <a:tr h="25954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kern="120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Subindicador 2-9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3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Focos realizados para forma clínica (L. Visceral)</a:t>
                      </a:r>
                      <a:endParaRPr lang="es-CO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Trimestral</a:t>
                      </a:r>
                      <a:endParaRPr lang="es-CO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134032098"/>
                  </a:ext>
                </a:extLst>
              </a:tr>
              <a:tr h="17853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kern="12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Subindicador 2-10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3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Porcentaje de </a:t>
                      </a:r>
                      <a:r>
                        <a:rPr lang="es-CO" sz="13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Leishmania</a:t>
                      </a:r>
                      <a:r>
                        <a:rPr lang="es-CO" sz="13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visceral confirmados</a:t>
                      </a:r>
                      <a:endParaRPr lang="es-CO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Trimestral</a:t>
                      </a:r>
                      <a:endParaRPr lang="es-CO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43343727"/>
                  </a:ext>
                </a:extLst>
              </a:tr>
              <a:tr h="25954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kern="12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Subindicador 2-11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3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Porcentaje de focos de Chagas realizados</a:t>
                      </a:r>
                      <a:endParaRPr lang="es-CO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Trimestral</a:t>
                      </a:r>
                      <a:endParaRPr lang="es-CO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01577615"/>
                  </a:ext>
                </a:extLst>
              </a:tr>
              <a:tr h="17853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kern="12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Subindicador 2-12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3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Porcentaje de focos de fiebre amarilla realizados</a:t>
                      </a:r>
                      <a:endParaRPr lang="es-CO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Trimestral</a:t>
                      </a:r>
                      <a:endParaRPr lang="es-CO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5673923"/>
                  </a:ext>
                </a:extLst>
              </a:tr>
              <a:tr h="17853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kern="12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Subindicador 2-13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3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Porcentaje de gestantes con Zika que ya finalizaron su embarazo</a:t>
                      </a:r>
                      <a:endParaRPr lang="es-CO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Trimestral</a:t>
                      </a:r>
                      <a:endParaRPr lang="es-CO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084439629"/>
                  </a:ext>
                </a:extLst>
              </a:tr>
              <a:tr h="17853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kern="12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Subindicador 2-14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3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seguimiento brotes intoxicaciones en población confinada</a:t>
                      </a:r>
                      <a:endParaRPr lang="es-CO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Trimestral</a:t>
                      </a:r>
                      <a:endParaRPr lang="es-CO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104692865"/>
                  </a:ext>
                </a:extLst>
              </a:tr>
              <a:tr h="17853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kern="12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Subindicador 2-15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3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Notificación inmediata de casos sospechosos de Cólera</a:t>
                      </a:r>
                      <a:endParaRPr lang="es-CO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Trimestral</a:t>
                      </a:r>
                      <a:endParaRPr lang="es-CO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092199146"/>
                  </a:ext>
                </a:extLst>
              </a:tr>
              <a:tr h="17853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kern="12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Subindicador 2-16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3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Porcentaje de brotes de ETA con IEC</a:t>
                      </a:r>
                      <a:endParaRPr lang="es-CO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Trimestral</a:t>
                      </a:r>
                      <a:endParaRPr lang="es-CO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827306428"/>
                  </a:ext>
                </a:extLst>
              </a:tr>
              <a:tr h="17853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kern="12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Subindicador 2-17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3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Porcentaje de UA para mortalidad por DNT oportunas</a:t>
                      </a:r>
                      <a:endParaRPr lang="es-CO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Trimestral</a:t>
                      </a:r>
                      <a:endParaRPr lang="es-CO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890487331"/>
                  </a:ext>
                </a:extLst>
              </a:tr>
              <a:tr h="17853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kern="12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Subindicador 2-18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3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Sífilis congénita de madres con sífilis gestacional</a:t>
                      </a:r>
                      <a:endParaRPr lang="es-CO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Trimestral</a:t>
                      </a:r>
                      <a:endParaRPr lang="es-CO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76026234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kern="12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Subindicador 2-19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3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Porcentaje de casos de difteria con investigación adecuada (</a:t>
                      </a:r>
                      <a:r>
                        <a:rPr lang="es-CO" sz="13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Ficha+inv</a:t>
                      </a:r>
                      <a:r>
                        <a:rPr lang="es-CO" sz="13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menor a 48 horas)</a:t>
                      </a:r>
                      <a:endParaRPr lang="es-CO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Trimestral</a:t>
                      </a:r>
                      <a:endParaRPr lang="es-CO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431686151"/>
                  </a:ext>
                </a:extLst>
              </a:tr>
              <a:tr h="25954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kern="12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Subindicador 2-20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3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Porcentaje de casos de tosferina con investigación de campo</a:t>
                      </a:r>
                      <a:endParaRPr lang="es-CO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Trimestral</a:t>
                      </a:r>
                      <a:endParaRPr lang="es-CO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976039688"/>
                  </a:ext>
                </a:extLst>
              </a:tr>
              <a:tr h="17853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kern="12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Subindicador 2-21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3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Porcentaje de ESAVI clasificados oportunamente</a:t>
                      </a:r>
                      <a:endParaRPr lang="es-CO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Trimestral</a:t>
                      </a:r>
                      <a:endParaRPr lang="es-CO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333729654"/>
                  </a:ext>
                </a:extLst>
              </a:tr>
              <a:tr h="17853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kern="12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Subindicador 2-22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3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Investigación Parálisis flácida dentro de 48 horas</a:t>
                      </a:r>
                      <a:endParaRPr lang="es-CO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Trimestral</a:t>
                      </a:r>
                      <a:endParaRPr lang="es-CO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312992572"/>
                  </a:ext>
                </a:extLst>
              </a:tr>
              <a:tr h="17853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kern="12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Subindicador 2-23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3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de Oportunidad en la IEC de Sarampión-Rubéola</a:t>
                      </a:r>
                      <a:endParaRPr lang="es-CO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Trimestral</a:t>
                      </a:r>
                      <a:endParaRPr lang="es-CO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016795089"/>
                  </a:ext>
                </a:extLst>
              </a:tr>
              <a:tr h="17853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kern="12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Subindicador 2-24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3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Tuberculosis con infección TB/VIH</a:t>
                      </a:r>
                      <a:endParaRPr lang="es-CO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Trimestral</a:t>
                      </a:r>
                      <a:endParaRPr lang="es-CO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206170521"/>
                  </a:ext>
                </a:extLst>
              </a:tr>
              <a:tr h="17853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kern="12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Subindicador 2-25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3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Causas de muerte BIEN definidas en mortalidad materna</a:t>
                      </a:r>
                      <a:endParaRPr lang="es-CO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Trimestral</a:t>
                      </a:r>
                      <a:endParaRPr lang="es-CO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278797901"/>
                  </a:ext>
                </a:extLst>
              </a:tr>
              <a:tr h="17853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kern="12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Subindicador 2-26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3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Porcentaje de “casos cerrados” de muerte materna en tiempo establecido</a:t>
                      </a:r>
                      <a:endParaRPr lang="es-CO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Trimestral</a:t>
                      </a:r>
                      <a:endParaRPr lang="es-CO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675198345"/>
                  </a:ext>
                </a:extLst>
              </a:tr>
              <a:tr h="17853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kern="12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Subindicador 2-27</a:t>
                      </a:r>
                    </a:p>
                  </a:txBody>
                  <a:tcPr marL="44450" marR="4445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3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Muertes perinatales y neonatales tardías con causa de muerte BIEN definida en </a:t>
                      </a:r>
                      <a:r>
                        <a:rPr lang="es-CO" sz="13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Sivigila</a:t>
                      </a:r>
                      <a:endParaRPr lang="es-CO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Trimestral</a:t>
                      </a:r>
                      <a:endParaRPr lang="es-CO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6337325"/>
                  </a:ext>
                </a:extLst>
              </a:tr>
            </a:tbl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id="{6CF2C205-CC24-4330-AF36-7BDB63E2A131}"/>
              </a:ext>
            </a:extLst>
          </p:cNvPr>
          <p:cNvSpPr/>
          <p:nvPr/>
        </p:nvSpPr>
        <p:spPr>
          <a:xfrm>
            <a:off x="3371570" y="120153"/>
            <a:ext cx="4927952" cy="4420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23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Indicadores de seguimiento a la gestión</a:t>
            </a:r>
            <a:endParaRPr lang="es-CO" sz="2300" dirty="0">
              <a:solidFill>
                <a:schemeClr val="accent1">
                  <a:lumMod val="75000"/>
                </a:schemeClr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384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E2DCAE3F-1BF1-475F-A203-833DDFC86C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557191"/>
              </p:ext>
            </p:extLst>
          </p:nvPr>
        </p:nvGraphicFramePr>
        <p:xfrm>
          <a:off x="1563831" y="1847959"/>
          <a:ext cx="8977284" cy="3162081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504479">
                  <a:extLst>
                    <a:ext uri="{9D8B030D-6E8A-4147-A177-3AD203B41FA5}">
                      <a16:colId xmlns:a16="http://schemas.microsoft.com/office/drawing/2014/main" val="412404812"/>
                    </a:ext>
                  </a:extLst>
                </a:gridCol>
                <a:gridCol w="4606166">
                  <a:extLst>
                    <a:ext uri="{9D8B030D-6E8A-4147-A177-3AD203B41FA5}">
                      <a16:colId xmlns:a16="http://schemas.microsoft.com/office/drawing/2014/main" val="2134486143"/>
                    </a:ext>
                  </a:extLst>
                </a:gridCol>
                <a:gridCol w="1866639">
                  <a:extLst>
                    <a:ext uri="{9D8B030D-6E8A-4147-A177-3AD203B41FA5}">
                      <a16:colId xmlns:a16="http://schemas.microsoft.com/office/drawing/2014/main" val="2574125807"/>
                    </a:ext>
                  </a:extLst>
                </a:gridCol>
              </a:tblGrid>
              <a:tr h="5699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 Narrow" panose="020B0606020202030204" pitchFamily="34" charset="0"/>
                        </a:rPr>
                        <a:t>Subindicador</a:t>
                      </a:r>
                      <a:endParaRPr lang="es-CO" sz="20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 Narrow" panose="020B0606020202030204" pitchFamily="34" charset="0"/>
                        </a:rPr>
                        <a:t>Descripción</a:t>
                      </a:r>
                      <a:endParaRPr lang="es-CO" sz="20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 Narrow" panose="020B0606020202030204" pitchFamily="34" charset="0"/>
                        </a:rPr>
                        <a:t>Entrega</a:t>
                      </a:r>
                      <a:endParaRPr lang="es-CO" sz="20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0951593"/>
                  </a:ext>
                </a:extLst>
              </a:tr>
              <a:tr h="43202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kern="12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Subindicador 3-1</a:t>
                      </a:r>
                    </a:p>
                  </a:txBody>
                  <a:tcPr marL="44450" marR="4445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Cumplimiento notificación UND</a:t>
                      </a:r>
                      <a:endParaRPr lang="es-CO" sz="2000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Trimestral</a:t>
                      </a:r>
                      <a:endParaRPr lang="es-CO" sz="2000" kern="120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244167113"/>
                  </a:ext>
                </a:extLst>
              </a:tr>
              <a:tr h="43202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kern="12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Subindicador 3-2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Cumplimiento notificación UNM</a:t>
                      </a:r>
                      <a:endParaRPr lang="es-CO" sz="2000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Trimestral</a:t>
                      </a:r>
                      <a:endParaRPr lang="es-CO" sz="2000" kern="120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273102207"/>
                  </a:ext>
                </a:extLst>
              </a:tr>
              <a:tr h="43202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kern="12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Subindicador 3-3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Cumplimiento notificación UPGD</a:t>
                      </a:r>
                      <a:endParaRPr lang="es-CO" sz="2000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Trimestral</a:t>
                      </a:r>
                      <a:endParaRPr lang="es-CO" sz="2000" kern="120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495755067"/>
                  </a:ext>
                </a:extLst>
              </a:tr>
              <a:tr h="43202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kern="12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Subindicador 3-4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Oportunidad en la notificación</a:t>
                      </a:r>
                      <a:endParaRPr lang="es-CO" sz="2000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Trimestral</a:t>
                      </a:r>
                      <a:endParaRPr lang="es-CO" sz="2000" kern="120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510015656"/>
                  </a:ext>
                </a:extLst>
              </a:tr>
              <a:tr h="43202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kern="12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Subindicador 3-5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Cumplimiento en el ajuste</a:t>
                      </a:r>
                      <a:endParaRPr lang="es-CO" sz="2000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Trimestral</a:t>
                      </a:r>
                      <a:endParaRPr lang="es-CO" sz="2000" kern="120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5049436"/>
                  </a:ext>
                </a:extLst>
              </a:tr>
              <a:tr h="43202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kern="12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Subindicador 3-6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Oportunidad en el ajuste</a:t>
                      </a:r>
                      <a:endParaRPr lang="es-CO" sz="2000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Trimestral</a:t>
                      </a:r>
                      <a:endParaRPr lang="es-CO" sz="2000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911002198"/>
                  </a:ext>
                </a:extLst>
              </a:tr>
            </a:tbl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id="{6CF2C205-CC24-4330-AF36-7BDB63E2A131}"/>
              </a:ext>
            </a:extLst>
          </p:cNvPr>
          <p:cNvSpPr/>
          <p:nvPr/>
        </p:nvSpPr>
        <p:spPr>
          <a:xfrm>
            <a:off x="3443671" y="1025028"/>
            <a:ext cx="5304657" cy="4420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23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Indicadores del subsistema de información</a:t>
            </a:r>
            <a:endParaRPr lang="es-CO" sz="2300" dirty="0">
              <a:solidFill>
                <a:schemeClr val="accent1">
                  <a:lumMod val="75000"/>
                </a:schemeClr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221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E2DCAE3F-1BF1-475F-A203-833DDFC86C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443348"/>
              </p:ext>
            </p:extLst>
          </p:nvPr>
        </p:nvGraphicFramePr>
        <p:xfrm>
          <a:off x="1607358" y="2495998"/>
          <a:ext cx="8977284" cy="2827985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504479">
                  <a:extLst>
                    <a:ext uri="{9D8B030D-6E8A-4147-A177-3AD203B41FA5}">
                      <a16:colId xmlns:a16="http://schemas.microsoft.com/office/drawing/2014/main" val="412404812"/>
                    </a:ext>
                  </a:extLst>
                </a:gridCol>
                <a:gridCol w="3485015">
                  <a:extLst>
                    <a:ext uri="{9D8B030D-6E8A-4147-A177-3AD203B41FA5}">
                      <a16:colId xmlns:a16="http://schemas.microsoft.com/office/drawing/2014/main" val="2134486143"/>
                    </a:ext>
                  </a:extLst>
                </a:gridCol>
                <a:gridCol w="2987790">
                  <a:extLst>
                    <a:ext uri="{9D8B030D-6E8A-4147-A177-3AD203B41FA5}">
                      <a16:colId xmlns:a16="http://schemas.microsoft.com/office/drawing/2014/main" val="2574125807"/>
                    </a:ext>
                  </a:extLst>
                </a:gridCol>
              </a:tblGrid>
              <a:tr h="5699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 Narrow" panose="020B0606020202030204" pitchFamily="34" charset="0"/>
                        </a:rPr>
                        <a:t>Subindicador</a:t>
                      </a:r>
                      <a:endParaRPr lang="es-CO" sz="20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 Narrow" panose="020B0606020202030204" pitchFamily="34" charset="0"/>
                        </a:rPr>
                        <a:t>Descripción</a:t>
                      </a:r>
                      <a:endParaRPr lang="es-CO" sz="20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 Narrow" panose="020B0606020202030204" pitchFamily="34" charset="0"/>
                        </a:rPr>
                        <a:t>Entrega</a:t>
                      </a:r>
                      <a:endParaRPr lang="es-CO" sz="20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0951593"/>
                  </a:ext>
                </a:extLst>
              </a:tr>
              <a:tr h="4320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kern="12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Subindicador 4-1</a:t>
                      </a:r>
                    </a:p>
                  </a:txBody>
                  <a:tcPr marL="44450" marR="4445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Oportunidad unidad de análisis</a:t>
                      </a:r>
                      <a:endParaRPr lang="es-CO" sz="2000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Máximo ocho semanas de ocurrido la muerte (Unidad de Análisis). Tablero de problemas: Semana 1-23= entregar en agosto 2 Semana 33 acumulado=entregar en octubre 11 </a:t>
                      </a:r>
                      <a:endParaRPr lang="es-CO" sz="2000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244167113"/>
                  </a:ext>
                </a:extLst>
              </a:tr>
              <a:tr h="4320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kern="12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Subindicador 4-2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Envío de unidad de análisis</a:t>
                      </a:r>
                      <a:endParaRPr lang="es-CO" sz="2000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O" sz="2000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273102207"/>
                  </a:ext>
                </a:extLst>
              </a:tr>
              <a:tr h="4320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kern="12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Subindicador 4-4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Envío tablero de problemas</a:t>
                      </a:r>
                      <a:endParaRPr lang="es-CO" sz="2000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O" sz="2000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495755067"/>
                  </a:ext>
                </a:extLst>
              </a:tr>
            </a:tbl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id="{6CF2C205-CC24-4330-AF36-7BDB63E2A131}"/>
              </a:ext>
            </a:extLst>
          </p:cNvPr>
          <p:cNvSpPr/>
          <p:nvPr/>
        </p:nvSpPr>
        <p:spPr>
          <a:xfrm>
            <a:off x="3933388" y="1215528"/>
            <a:ext cx="4325223" cy="4420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23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Indicadores de unidades de análisis</a:t>
            </a:r>
            <a:endParaRPr lang="es-CO" sz="2300" dirty="0">
              <a:solidFill>
                <a:schemeClr val="accent1">
                  <a:lumMod val="75000"/>
                </a:schemeClr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395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E2DCAE3F-1BF1-475F-A203-833DDFC86C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8669426"/>
              </p:ext>
            </p:extLst>
          </p:nvPr>
        </p:nvGraphicFramePr>
        <p:xfrm>
          <a:off x="795135" y="1202055"/>
          <a:ext cx="10601728" cy="5183367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24075">
                  <a:extLst>
                    <a:ext uri="{9D8B030D-6E8A-4147-A177-3AD203B41FA5}">
                      <a16:colId xmlns:a16="http://schemas.microsoft.com/office/drawing/2014/main" val="412404812"/>
                    </a:ext>
                  </a:extLst>
                </a:gridCol>
                <a:gridCol w="4571910">
                  <a:extLst>
                    <a:ext uri="{9D8B030D-6E8A-4147-A177-3AD203B41FA5}">
                      <a16:colId xmlns:a16="http://schemas.microsoft.com/office/drawing/2014/main" val="2134486143"/>
                    </a:ext>
                  </a:extLst>
                </a:gridCol>
                <a:gridCol w="3905743">
                  <a:extLst>
                    <a:ext uri="{9D8B030D-6E8A-4147-A177-3AD203B41FA5}">
                      <a16:colId xmlns:a16="http://schemas.microsoft.com/office/drawing/2014/main" val="2574125807"/>
                    </a:ext>
                  </a:extLst>
                </a:gridCol>
              </a:tblGrid>
              <a:tr h="4652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 Narrow" panose="020B0606020202030204" pitchFamily="34" charset="0"/>
                        </a:rPr>
                        <a:t>Subindicador</a:t>
                      </a:r>
                      <a:endParaRPr lang="es-CO" sz="20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 Narrow" panose="020B0606020202030204" pitchFamily="34" charset="0"/>
                        </a:rPr>
                        <a:t>Descripción</a:t>
                      </a:r>
                      <a:endParaRPr lang="es-CO" sz="20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Arial Narrow" panose="020B0606020202030204" pitchFamily="34" charset="0"/>
                        </a:rPr>
                        <a:t>Entrega</a:t>
                      </a:r>
                      <a:endParaRPr lang="es-CO" sz="20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6" marR="51796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0951593"/>
                  </a:ext>
                </a:extLst>
              </a:tr>
              <a:tr h="43202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kern="12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Subindicador 5-1</a:t>
                      </a:r>
                    </a:p>
                  </a:txBody>
                  <a:tcPr marL="44450" marR="4445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% Leptospirosis confirmados por laboratorio</a:t>
                      </a:r>
                    </a:p>
                  </a:txBody>
                  <a:tcPr marL="44450" marR="4445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NA: Aun no se han realizado laboratorios por parte del nivel nacional </a:t>
                      </a:r>
                    </a:p>
                  </a:txBody>
                  <a:tcPr marL="44450" marR="4445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244167113"/>
                  </a:ext>
                </a:extLst>
              </a:tr>
              <a:tr h="43202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kern="12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Subindicador 5-2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% de muestras adecuadas en mortalidad por dengue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Trimestral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273102207"/>
                  </a:ext>
                </a:extLst>
              </a:tr>
              <a:tr h="43202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kern="1200" dirty="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Subindicador 5-3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% de muestras adecuadas en mortalidad por IRA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Trimestral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495755067"/>
                  </a:ext>
                </a:extLst>
              </a:tr>
              <a:tr h="43202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kern="120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Subindicador 5-4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% Casos de IRAG inusitado que cumplen con definición con muestra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Trimestral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510015656"/>
                  </a:ext>
                </a:extLst>
              </a:tr>
              <a:tr h="43202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kern="120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Subindicador 5-5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% de envío de muestras de suero para Sarampión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Trimestral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5049436"/>
                  </a:ext>
                </a:extLst>
              </a:tr>
              <a:tr h="43202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kern="120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Subindicador 5-6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% Casos confirmados de meningitis meningocócica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Trimestral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911002198"/>
                  </a:ext>
                </a:extLst>
              </a:tr>
              <a:tr h="43202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kern="120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Subindicador 5-7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% Casos SRC con muestra de suero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Trimestral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043919099"/>
                  </a:ext>
                </a:extLst>
              </a:tr>
              <a:tr h="43202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kern="120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Subindicador 5-8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% Casos de tosferina ajustados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Trimestral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99206412"/>
                  </a:ext>
                </a:extLst>
              </a:tr>
              <a:tr h="43202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kern="120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Subindicador 5-9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% Chagas agudos notificados con pruebas parasitológicas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Trimestral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61986154"/>
                  </a:ext>
                </a:extLst>
              </a:tr>
              <a:tr h="43202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kern="1200">
                          <a:solidFill>
                            <a:schemeClr val="accen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Subindicador 5-10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% Casos VIH con esquema diagnóstico correcto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Trimestral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211596201"/>
                  </a:ext>
                </a:extLst>
              </a:tr>
            </a:tbl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id="{6CF2C205-CC24-4330-AF36-7BDB63E2A131}"/>
              </a:ext>
            </a:extLst>
          </p:cNvPr>
          <p:cNvSpPr/>
          <p:nvPr/>
        </p:nvSpPr>
        <p:spPr>
          <a:xfrm>
            <a:off x="4417495" y="472578"/>
            <a:ext cx="3357009" cy="4420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23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Indicadores de laboratorios</a:t>
            </a:r>
            <a:endParaRPr lang="es-CO" sz="2300" dirty="0">
              <a:solidFill>
                <a:schemeClr val="accent1">
                  <a:lumMod val="75000"/>
                </a:schemeClr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267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40471924-C2D8-4881-A234-28554C1C7252}"/>
              </a:ext>
            </a:extLst>
          </p:cNvPr>
          <p:cNvSpPr/>
          <p:nvPr/>
        </p:nvSpPr>
        <p:spPr>
          <a:xfrm>
            <a:off x="5291933" y="491628"/>
            <a:ext cx="1608133" cy="4420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2300" b="1" dirty="0">
                <a:solidFill>
                  <a:schemeClr val="accent1">
                    <a:lumMod val="75000"/>
                  </a:schemeClr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Metodología</a:t>
            </a:r>
            <a:endParaRPr lang="es-CO" sz="2300" dirty="0">
              <a:solidFill>
                <a:schemeClr val="accent1">
                  <a:lumMod val="75000"/>
                </a:schemeClr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0281D977-EE4D-45AF-955D-011FF4162598}"/>
              </a:ext>
            </a:extLst>
          </p:cNvPr>
          <p:cNvSpPr/>
          <p:nvPr/>
        </p:nvSpPr>
        <p:spPr>
          <a:xfrm>
            <a:off x="214311" y="1100435"/>
            <a:ext cx="11763375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000" dirty="0">
                <a:latin typeface="Arial Narrow" panose="020B0606020202030204" pitchFamily="34" charset="0"/>
                <a:ea typeface="Calibri" panose="020F0502020204030204" pitchFamily="34" charset="0"/>
              </a:rPr>
              <a:t>En todos los casos el indicador esta medido en porcentaje donde a mayor valor representa mejor desempeño con un máximo de 100%.</a:t>
            </a:r>
          </a:p>
          <a:p>
            <a:endParaRPr lang="es-CO" sz="2000" dirty="0">
              <a:latin typeface="Arial Narrow" panose="020B0606020202030204" pitchFamily="34" charset="0"/>
            </a:endParaRPr>
          </a:p>
          <a:p>
            <a:r>
              <a:rPr lang="es-CO" sz="2000" dirty="0">
                <a:latin typeface="Arial Narrow" panose="020B0606020202030204" pitchFamily="34" charset="0"/>
              </a:rPr>
              <a:t>67 indicadores en total de las cuales 24 fueron seleccionados para el ranking.</a:t>
            </a:r>
          </a:p>
          <a:p>
            <a:endParaRPr lang="es-CO" sz="2000" dirty="0">
              <a:latin typeface="Arial Narrow" panose="020B0606020202030204" pitchFamily="34" charset="0"/>
            </a:endParaRPr>
          </a:p>
          <a:p>
            <a:r>
              <a:rPr lang="es-CO" sz="2000" dirty="0">
                <a:latin typeface="Arial Narrow" panose="020B0606020202030204" pitchFamily="34" charset="0"/>
              </a:rPr>
              <a:t>Se utiliza la metodología de promedio ponderado para agrupar los 24 </a:t>
            </a:r>
            <a:r>
              <a:rPr lang="es-CO" sz="2000" dirty="0" err="1">
                <a:latin typeface="Arial Narrow" panose="020B0606020202030204" pitchFamily="34" charset="0"/>
              </a:rPr>
              <a:t>sub-indicadores</a:t>
            </a:r>
            <a:r>
              <a:rPr lang="es-CO" sz="2000" dirty="0">
                <a:latin typeface="Arial Narrow" panose="020B0606020202030204" pitchFamily="34" charset="0"/>
              </a:rPr>
              <a:t>:</a:t>
            </a:r>
          </a:p>
          <a:p>
            <a:endParaRPr lang="es-CO" sz="2000" dirty="0">
              <a:latin typeface="Arial Narrow" panose="020B0606020202030204" pitchFamily="34" charset="0"/>
            </a:endParaRPr>
          </a:p>
          <a:p>
            <a:r>
              <a:rPr lang="es-CO" sz="2000" dirty="0">
                <a:solidFill>
                  <a:schemeClr val="accent1"/>
                </a:solidFill>
                <a:latin typeface="Arial Narrow" panose="020B0606020202030204" pitchFamily="34" charset="0"/>
              </a:rPr>
              <a:t>Promedio ponderado</a:t>
            </a:r>
          </a:p>
          <a:p>
            <a:endParaRPr lang="es-CO" sz="2000" dirty="0">
              <a:solidFill>
                <a:schemeClr val="accent1"/>
              </a:solidFill>
              <a:latin typeface="Arial Narrow" panose="020B0606020202030204" pitchFamily="34" charset="0"/>
            </a:endParaRPr>
          </a:p>
          <a:p>
            <a:pPr marL="285750" lvl="0" indent="-285750">
              <a:buFontTx/>
              <a:buChar char="-"/>
            </a:pPr>
            <a:r>
              <a:rPr lang="es-CO" sz="2000" dirty="0">
                <a:latin typeface="Arial Narrow" panose="020B0606020202030204" pitchFamily="34" charset="0"/>
              </a:rPr>
              <a:t>Cálculo del promedio aritmético de los sub - índices que conforman cada categoría.</a:t>
            </a:r>
          </a:p>
          <a:p>
            <a:pPr lvl="0"/>
            <a:endParaRPr lang="es-CO" sz="2000" dirty="0">
              <a:latin typeface="Arial Narrow" panose="020B0606020202030204" pitchFamily="34" charset="0"/>
            </a:endParaRPr>
          </a:p>
          <a:p>
            <a:pPr marL="285750" lvl="0" indent="-285750">
              <a:buFontTx/>
              <a:buChar char="-"/>
            </a:pPr>
            <a:r>
              <a:rPr lang="es-CO" sz="2000" dirty="0">
                <a:latin typeface="Arial Narrow" panose="020B0606020202030204" pitchFamily="34" charset="0"/>
              </a:rPr>
              <a:t>Cálculo del promedio ponderado con las categorías de: lineamientos, gestión, subsistema información, unidades de análisis y laboratorio con los ponderadores 0.1, 0.3, 0.3, 0.1 y 0.2 respectivamente.</a:t>
            </a:r>
          </a:p>
          <a:p>
            <a:pPr lvl="0"/>
            <a:endParaRPr lang="es-CO" sz="2000" dirty="0">
              <a:latin typeface="Arial Narrow" panose="020B0606020202030204" pitchFamily="34" charset="0"/>
            </a:endParaRPr>
          </a:p>
          <a:p>
            <a:pPr marL="285750" lvl="0" indent="-285750">
              <a:buFontTx/>
              <a:buChar char="-"/>
            </a:pPr>
            <a:r>
              <a:rPr lang="es-CO" sz="2000" dirty="0">
                <a:latin typeface="Arial Narrow" panose="020B0606020202030204" pitchFamily="34" charset="0"/>
              </a:rPr>
              <a:t>Ordenamiento por percentiles de 25%, 50% y 75%.</a:t>
            </a:r>
            <a:endParaRPr lang="es-CO" dirty="0">
              <a:latin typeface="Arial Narrow" panose="020B0606020202030204" pitchFamily="34" charset="0"/>
            </a:endParaRPr>
          </a:p>
          <a:p>
            <a:endParaRPr lang="es-CO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686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A675B0C9-A3BC-4C43-9755-961EE4977910}"/>
              </a:ext>
            </a:extLst>
          </p:cNvPr>
          <p:cNvSpPr txBox="1"/>
          <p:nvPr/>
        </p:nvSpPr>
        <p:spPr>
          <a:xfrm>
            <a:off x="842962" y="1538049"/>
            <a:ext cx="1027747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7000">
                <a:solidFill>
                  <a:schemeClr val="accent1"/>
                </a:solidFill>
              </a:rPr>
              <a:t>Taller</a:t>
            </a:r>
          </a:p>
          <a:p>
            <a:pPr algn="ctr"/>
            <a:endParaRPr lang="es-CO" sz="7000" dirty="0">
              <a:solidFill>
                <a:schemeClr val="accent1"/>
              </a:solidFill>
            </a:endParaRPr>
          </a:p>
          <a:p>
            <a:pPr algn="ctr"/>
            <a:r>
              <a:rPr lang="es-CO" sz="5000" dirty="0">
                <a:hlinkClick r:id="rId2"/>
              </a:rPr>
              <a:t>http://portalsivigila.ins.gov.co/Paginas/datos.aspx?cod=128</a:t>
            </a:r>
            <a:endParaRPr lang="es-CO" sz="5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582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84488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12FA71FCFE6824CAD33B501C3F4DEA9" ma:contentTypeVersion="0" ma:contentTypeDescription="Crear nuevo documento." ma:contentTypeScope="" ma:versionID="5c0ff9131153c72c2cec0649222bae7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003a7f0c3253a501f94ede70caf17e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6757851-029A-48A1-9FA6-283D8F984173}"/>
</file>

<file path=customXml/itemProps2.xml><?xml version="1.0" encoding="utf-8"?>
<ds:datastoreItem xmlns:ds="http://schemas.openxmlformats.org/officeDocument/2006/customXml" ds:itemID="{BBE531DA-9484-4F29-B81E-B3F67E8E25B0}"/>
</file>

<file path=customXml/itemProps3.xml><?xml version="1.0" encoding="utf-8"?>
<ds:datastoreItem xmlns:ds="http://schemas.openxmlformats.org/officeDocument/2006/customXml" ds:itemID="{1BBB5B97-C809-4BE1-8E90-14670337F7D0}"/>
</file>

<file path=docProps/app.xml><?xml version="1.0" encoding="utf-8"?>
<Properties xmlns="http://schemas.openxmlformats.org/officeDocument/2006/extended-properties" xmlns:vt="http://schemas.openxmlformats.org/officeDocument/2006/docPropsVTypes">
  <TotalTime>24148</TotalTime>
  <Words>975</Words>
  <Application>Microsoft Office PowerPoint</Application>
  <PresentationFormat>Panorámica</PresentationFormat>
  <Paragraphs>235</Paragraphs>
  <Slides>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Arial Narrow</vt:lpstr>
      <vt:lpstr>Calibri</vt:lpstr>
      <vt:lpstr>Helvetica</vt:lpstr>
      <vt:lpstr>Tema de Office</vt:lpstr>
      <vt:lpstr>Gestión de la vigilancia en salud pública  Segundo semestre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Catalina Maria Cruz Rodriguez</dc:creator>
  <cp:lastModifiedBy>Yenny Zulima Vasquez Alejo</cp:lastModifiedBy>
  <cp:revision>648</cp:revision>
  <dcterms:created xsi:type="dcterms:W3CDTF">2020-02-04T17:00:47Z</dcterms:created>
  <dcterms:modified xsi:type="dcterms:W3CDTF">2020-10-14T15:50:00Z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0x010100612FA71FCFE6824CAD33B501C3F4DEA9</vt:lpwstr>
  </property>
</Properties>
</file>